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6" r:id="rId6"/>
    <p:sldId id="297" r:id="rId7"/>
    <p:sldId id="298" r:id="rId8"/>
    <p:sldId id="299" r:id="rId9"/>
    <p:sldId id="300" r:id="rId10"/>
    <p:sldId id="301" r:id="rId11"/>
    <p:sldId id="314" r:id="rId12"/>
    <p:sldId id="305" r:id="rId13"/>
    <p:sldId id="302" r:id="rId14"/>
    <p:sldId id="306" r:id="rId15"/>
    <p:sldId id="318" r:id="rId16"/>
    <p:sldId id="308" r:id="rId17"/>
    <p:sldId id="309" r:id="rId18"/>
    <p:sldId id="310" r:id="rId19"/>
    <p:sldId id="311" r:id="rId20"/>
    <p:sldId id="313" r:id="rId21"/>
    <p:sldId id="315" r:id="rId22"/>
    <p:sldId id="316" r:id="rId23"/>
    <p:sldId id="317" r:id="rId24"/>
    <p:sldId id="30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4T18:52:35.734"/>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4T18:52:38.735"/>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0 1,'0'4,"5"1,4 1,2-2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4T18:52:01.510"/>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0 1,'5'4,"0"1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9/25/2022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9/25/2022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9/25/2022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9/25/2022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9/25/2022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9/25/2022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customXml" Target="../ink/ink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4034B8-EE23-28A7-0A6B-70E42698458D}"/>
              </a:ext>
            </a:extLst>
          </p:cNvPr>
          <p:cNvPicPr>
            <a:picLocks noChangeAspect="1"/>
          </p:cNvPicPr>
          <p:nvPr/>
        </p:nvPicPr>
        <p:blipFill>
          <a:blip r:embed="rId3"/>
          <a:stretch>
            <a:fillRect/>
          </a:stretch>
        </p:blipFill>
        <p:spPr>
          <a:xfrm>
            <a:off x="0" y="0"/>
            <a:ext cx="12268940" cy="6955655"/>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187456"/>
            <a:ext cx="4775075" cy="695473"/>
          </a:xfrm>
        </p:spPr>
        <p:txBody>
          <a:bodyPr>
            <a:normAutofit/>
          </a:bodyPr>
          <a:lstStyle/>
          <a:p>
            <a:r>
              <a:rPr lang="en-US" sz="4000" dirty="0">
                <a:solidFill>
                  <a:schemeClr val="tx1"/>
                </a:solidFill>
              </a:rPr>
              <a:t>Tutor Adda</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8421330" y="2965791"/>
            <a:ext cx="2245160" cy="1674869"/>
          </a:xfrm>
        </p:spPr>
        <p:txBody>
          <a:bodyPr>
            <a:normAutofit fontScale="85000" lnSpcReduction="20000"/>
          </a:bodyPr>
          <a:lstStyle/>
          <a:p>
            <a:pPr algn="l">
              <a:spcAft>
                <a:spcPts val="600"/>
              </a:spcAft>
            </a:pPr>
            <a:r>
              <a:rPr lang="en-US" dirty="0">
                <a:solidFill>
                  <a:schemeClr val="tx1"/>
                </a:solidFill>
              </a:rPr>
              <a:t>Presented by</a:t>
            </a:r>
          </a:p>
          <a:p>
            <a:pPr algn="l">
              <a:buNone/>
            </a:pPr>
            <a:r>
              <a:rPr lang="en-US" sz="1800" dirty="0"/>
              <a:t>1) </a:t>
            </a:r>
            <a:r>
              <a:rPr lang="en-US" dirty="0" err="1"/>
              <a:t>Dilip</a:t>
            </a:r>
            <a:r>
              <a:rPr lang="en-US" dirty="0"/>
              <a:t> Kumar</a:t>
            </a:r>
            <a:endParaRPr lang="en-US" sz="1800" dirty="0"/>
          </a:p>
          <a:p>
            <a:pPr algn="l"/>
            <a:r>
              <a:rPr lang="en-US" sz="1800" dirty="0"/>
              <a:t>2) </a:t>
            </a:r>
            <a:r>
              <a:rPr lang="en-US" dirty="0"/>
              <a:t>Karishma Patil</a:t>
            </a:r>
            <a:r>
              <a:rPr lang="en-US" sz="1800" dirty="0"/>
              <a:t> </a:t>
            </a:r>
          </a:p>
          <a:p>
            <a:pPr algn="l"/>
            <a:r>
              <a:rPr lang="en-US" sz="1800" dirty="0"/>
              <a:t>3) </a:t>
            </a:r>
            <a:r>
              <a:rPr lang="en-US" dirty="0"/>
              <a:t>Rahul Sharma</a:t>
            </a:r>
            <a:endParaRPr lang="en-US" sz="1800" dirty="0"/>
          </a:p>
          <a:p>
            <a:pPr algn="l">
              <a:buNone/>
            </a:pPr>
            <a:r>
              <a:rPr lang="en-US" sz="1800" dirty="0"/>
              <a:t>4) </a:t>
            </a:r>
            <a:r>
              <a:rPr lang="en-US" dirty="0"/>
              <a:t>Mandar </a:t>
            </a:r>
            <a:r>
              <a:rPr lang="en-US" dirty="0" err="1"/>
              <a:t>Wajage</a:t>
            </a:r>
            <a:endParaRPr lang="en-US" sz="1800" dirty="0"/>
          </a:p>
          <a:p>
            <a:pPr algn="l">
              <a:buNone/>
            </a:pPr>
            <a:r>
              <a:rPr lang="en-US" sz="1800" dirty="0"/>
              <a:t>5)Sanchet </a:t>
            </a:r>
            <a:r>
              <a:rPr lang="en-US" sz="1800" dirty="0" err="1"/>
              <a:t>Chimankar</a:t>
            </a:r>
            <a:endParaRPr lang="en-US" sz="1800" dirty="0"/>
          </a:p>
          <a:p>
            <a:pPr algn="l">
              <a:buNone/>
            </a:pPr>
            <a:r>
              <a:rPr lang="en-US" sz="1800" dirty="0"/>
              <a:t>6)</a:t>
            </a:r>
            <a:r>
              <a:rPr lang="en-US" dirty="0" err="1"/>
              <a:t>Chandrahar</a:t>
            </a:r>
            <a:r>
              <a:rPr lang="en-US" dirty="0"/>
              <a:t> Shinde</a:t>
            </a:r>
            <a:endParaRPr lang="en-US" sz="1800" dirty="0"/>
          </a:p>
          <a:p>
            <a:pPr>
              <a:spcAft>
                <a:spcPts val="600"/>
              </a:spcAft>
            </a:pPr>
            <a:endParaRPr lang="en-US" dirty="0">
              <a:solidFill>
                <a:schemeClr val="tx1"/>
              </a:solidFill>
            </a:endParaRPr>
          </a:p>
        </p:txBody>
      </p:sp>
      <p:pic>
        <p:nvPicPr>
          <p:cNvPr id="10" name="Picture 9">
            <a:extLst>
              <a:ext uri="{FF2B5EF4-FFF2-40B4-BE49-F238E27FC236}">
                <a16:creationId xmlns:a16="http://schemas.microsoft.com/office/drawing/2014/main" id="{AD3EE812-2A9F-5432-4D80-B8420FE002C0}"/>
              </a:ext>
            </a:extLst>
          </p:cNvPr>
          <p:cNvPicPr>
            <a:picLocks noChangeAspect="1"/>
          </p:cNvPicPr>
          <p:nvPr/>
        </p:nvPicPr>
        <p:blipFill>
          <a:blip r:embed="rId4"/>
          <a:stretch>
            <a:fillRect/>
          </a:stretch>
        </p:blipFill>
        <p:spPr>
          <a:xfrm>
            <a:off x="6169696" y="2764144"/>
            <a:ext cx="1942948" cy="1942948"/>
          </a:xfrm>
          <a:prstGeom prst="rect">
            <a:avLst/>
          </a:prstGeom>
        </p:spPr>
      </p:pic>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83698-2E6C-4550-A6B6-23F3CA3EB65F}"/>
              </a:ext>
            </a:extLst>
          </p:cNvPr>
          <p:cNvSpPr>
            <a:spLocks noGrp="1"/>
          </p:cNvSpPr>
          <p:nvPr>
            <p:ph type="title"/>
          </p:nvPr>
        </p:nvSpPr>
        <p:spPr>
          <a:xfrm>
            <a:off x="1066800" y="642594"/>
            <a:ext cx="10058400" cy="676252"/>
          </a:xfrm>
        </p:spPr>
        <p:txBody>
          <a:bodyPr/>
          <a:lstStyle/>
          <a:p>
            <a:r>
              <a:rPr lang="en-US" dirty="0"/>
              <a:t>C</a:t>
            </a:r>
            <a:r>
              <a:rPr lang="en-IN" dirty="0" err="1"/>
              <a:t>ourse</a:t>
            </a:r>
            <a:r>
              <a:rPr lang="en-IN" dirty="0"/>
              <a:t> Launching Page</a:t>
            </a:r>
          </a:p>
        </p:txBody>
      </p:sp>
      <p:pic>
        <p:nvPicPr>
          <p:cNvPr id="3" name="Picture 2">
            <a:extLst>
              <a:ext uri="{FF2B5EF4-FFF2-40B4-BE49-F238E27FC236}">
                <a16:creationId xmlns:a16="http://schemas.microsoft.com/office/drawing/2014/main" id="{D92284E6-343F-A52E-7B9F-C87801AE17EC}"/>
              </a:ext>
            </a:extLst>
          </p:cNvPr>
          <p:cNvPicPr>
            <a:picLocks noChangeAspect="1"/>
          </p:cNvPicPr>
          <p:nvPr/>
        </p:nvPicPr>
        <p:blipFill>
          <a:blip r:embed="rId2"/>
          <a:stretch>
            <a:fillRect/>
          </a:stretch>
        </p:blipFill>
        <p:spPr>
          <a:xfrm>
            <a:off x="452761" y="1318846"/>
            <a:ext cx="11407806" cy="5072086"/>
          </a:xfrm>
          <a:prstGeom prst="rect">
            <a:avLst/>
          </a:prstGeom>
        </p:spPr>
      </p:pic>
    </p:spTree>
    <p:extLst>
      <p:ext uri="{BB962C8B-B14F-4D97-AF65-F5344CB8AC3E}">
        <p14:creationId xmlns:p14="http://schemas.microsoft.com/office/powerpoint/2010/main" val="1345534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DE70D-75E9-ADC1-3D10-64F908123BFF}"/>
              </a:ext>
            </a:extLst>
          </p:cNvPr>
          <p:cNvSpPr>
            <a:spLocks noGrp="1"/>
          </p:cNvSpPr>
          <p:nvPr>
            <p:ph type="title"/>
          </p:nvPr>
        </p:nvSpPr>
        <p:spPr>
          <a:xfrm>
            <a:off x="285564" y="0"/>
            <a:ext cx="10058400" cy="1371600"/>
          </a:xfrm>
        </p:spPr>
        <p:txBody>
          <a:bodyPr/>
          <a:lstStyle/>
          <a:p>
            <a:r>
              <a:rPr lang="en-US" dirty="0"/>
              <a:t>Teacher Login</a:t>
            </a:r>
            <a:endParaRPr lang="en-IN" dirty="0"/>
          </a:p>
        </p:txBody>
      </p:sp>
      <p:pic>
        <p:nvPicPr>
          <p:cNvPr id="4" name="Picture 3">
            <a:extLst>
              <a:ext uri="{FF2B5EF4-FFF2-40B4-BE49-F238E27FC236}">
                <a16:creationId xmlns:a16="http://schemas.microsoft.com/office/drawing/2014/main" id="{B0637D27-4EF3-98AD-4CD7-89A2115D98DE}"/>
              </a:ext>
            </a:extLst>
          </p:cNvPr>
          <p:cNvPicPr>
            <a:picLocks noChangeAspect="1"/>
          </p:cNvPicPr>
          <p:nvPr/>
        </p:nvPicPr>
        <p:blipFill>
          <a:blip r:embed="rId2"/>
          <a:stretch>
            <a:fillRect/>
          </a:stretch>
        </p:blipFill>
        <p:spPr>
          <a:xfrm>
            <a:off x="186432" y="945472"/>
            <a:ext cx="12192000" cy="5486399"/>
          </a:xfrm>
          <a:prstGeom prst="rect">
            <a:avLst/>
          </a:prstGeom>
        </p:spPr>
      </p:pic>
    </p:spTree>
    <p:extLst>
      <p:ext uri="{BB962C8B-B14F-4D97-AF65-F5344CB8AC3E}">
        <p14:creationId xmlns:p14="http://schemas.microsoft.com/office/powerpoint/2010/main" val="1361394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C943B-C286-2480-7F35-B65134038F39}"/>
              </a:ext>
            </a:extLst>
          </p:cNvPr>
          <p:cNvSpPr>
            <a:spLocks noGrp="1"/>
          </p:cNvSpPr>
          <p:nvPr>
            <p:ph type="title"/>
          </p:nvPr>
        </p:nvSpPr>
        <p:spPr>
          <a:xfrm>
            <a:off x="356587" y="1"/>
            <a:ext cx="10058400" cy="1371600"/>
          </a:xfrm>
        </p:spPr>
        <p:txBody>
          <a:bodyPr/>
          <a:lstStyle/>
          <a:p>
            <a:r>
              <a:rPr lang="en-US" dirty="0"/>
              <a:t>Student Login</a:t>
            </a:r>
            <a:endParaRPr lang="en-IN" dirty="0"/>
          </a:p>
        </p:txBody>
      </p:sp>
      <p:pic>
        <p:nvPicPr>
          <p:cNvPr id="4" name="Picture 3">
            <a:extLst>
              <a:ext uri="{FF2B5EF4-FFF2-40B4-BE49-F238E27FC236}">
                <a16:creationId xmlns:a16="http://schemas.microsoft.com/office/drawing/2014/main" id="{87DA0FC5-8CCB-2196-9B9A-63127910590A}"/>
              </a:ext>
            </a:extLst>
          </p:cNvPr>
          <p:cNvPicPr>
            <a:picLocks noChangeAspect="1"/>
          </p:cNvPicPr>
          <p:nvPr/>
        </p:nvPicPr>
        <p:blipFill>
          <a:blip r:embed="rId2"/>
          <a:stretch>
            <a:fillRect/>
          </a:stretch>
        </p:blipFill>
        <p:spPr>
          <a:xfrm>
            <a:off x="443883" y="896644"/>
            <a:ext cx="11391530" cy="5734975"/>
          </a:xfrm>
          <a:prstGeom prst="rect">
            <a:avLst/>
          </a:prstGeom>
        </p:spPr>
      </p:pic>
    </p:spTree>
    <p:extLst>
      <p:ext uri="{BB962C8B-B14F-4D97-AF65-F5344CB8AC3E}">
        <p14:creationId xmlns:p14="http://schemas.microsoft.com/office/powerpoint/2010/main" val="2355181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B7C93-7CC3-D91C-CA32-E95F3776357B}"/>
              </a:ext>
            </a:extLst>
          </p:cNvPr>
          <p:cNvSpPr>
            <a:spLocks noGrp="1"/>
          </p:cNvSpPr>
          <p:nvPr>
            <p:ph type="title"/>
          </p:nvPr>
        </p:nvSpPr>
        <p:spPr>
          <a:xfrm>
            <a:off x="312198" y="102092"/>
            <a:ext cx="10058400" cy="1371600"/>
          </a:xfrm>
        </p:spPr>
        <p:txBody>
          <a:bodyPr/>
          <a:lstStyle/>
          <a:p>
            <a:r>
              <a:rPr lang="en-US" dirty="0"/>
              <a:t>Teacher Profile</a:t>
            </a:r>
            <a:endParaRPr lang="en-IN" dirty="0"/>
          </a:p>
        </p:txBody>
      </p:sp>
      <p:pic>
        <p:nvPicPr>
          <p:cNvPr id="4" name="Picture 3">
            <a:extLst>
              <a:ext uri="{FF2B5EF4-FFF2-40B4-BE49-F238E27FC236}">
                <a16:creationId xmlns:a16="http://schemas.microsoft.com/office/drawing/2014/main" id="{99270C6E-C9CE-1D3B-D801-18454DF40AC2}"/>
              </a:ext>
            </a:extLst>
          </p:cNvPr>
          <p:cNvPicPr>
            <a:picLocks noChangeAspect="1"/>
          </p:cNvPicPr>
          <p:nvPr/>
        </p:nvPicPr>
        <p:blipFill>
          <a:blip r:embed="rId2"/>
          <a:stretch>
            <a:fillRect/>
          </a:stretch>
        </p:blipFill>
        <p:spPr>
          <a:xfrm>
            <a:off x="443882" y="1473692"/>
            <a:ext cx="11748117" cy="5384307"/>
          </a:xfrm>
          <a:prstGeom prst="rect">
            <a:avLst/>
          </a:prstGeom>
        </p:spPr>
      </p:pic>
    </p:spTree>
    <p:extLst>
      <p:ext uri="{BB962C8B-B14F-4D97-AF65-F5344CB8AC3E}">
        <p14:creationId xmlns:p14="http://schemas.microsoft.com/office/powerpoint/2010/main" val="3973474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9AC2-5C1D-38D3-AD81-49572CB49CAF}"/>
              </a:ext>
            </a:extLst>
          </p:cNvPr>
          <p:cNvSpPr>
            <a:spLocks noGrp="1"/>
          </p:cNvSpPr>
          <p:nvPr>
            <p:ph type="title"/>
          </p:nvPr>
        </p:nvSpPr>
        <p:spPr>
          <a:xfrm>
            <a:off x="321076" y="0"/>
            <a:ext cx="10058400" cy="1371600"/>
          </a:xfrm>
        </p:spPr>
        <p:txBody>
          <a:bodyPr/>
          <a:lstStyle/>
          <a:p>
            <a:r>
              <a:rPr lang="en-US" dirty="0"/>
              <a:t>Course Launch Form</a:t>
            </a:r>
            <a:endParaRPr lang="en-IN" dirty="0"/>
          </a:p>
        </p:txBody>
      </p:sp>
      <p:pic>
        <p:nvPicPr>
          <p:cNvPr id="4" name="Picture 3">
            <a:extLst>
              <a:ext uri="{FF2B5EF4-FFF2-40B4-BE49-F238E27FC236}">
                <a16:creationId xmlns:a16="http://schemas.microsoft.com/office/drawing/2014/main" id="{85FAD51E-C541-1977-610F-744795DD2251}"/>
              </a:ext>
            </a:extLst>
          </p:cNvPr>
          <p:cNvPicPr>
            <a:picLocks noChangeAspect="1"/>
          </p:cNvPicPr>
          <p:nvPr/>
        </p:nvPicPr>
        <p:blipFill>
          <a:blip r:embed="rId2"/>
          <a:stretch>
            <a:fillRect/>
          </a:stretch>
        </p:blipFill>
        <p:spPr>
          <a:xfrm>
            <a:off x="321076" y="967666"/>
            <a:ext cx="11477347" cy="5819313"/>
          </a:xfrm>
          <a:prstGeom prst="rect">
            <a:avLst/>
          </a:prstGeom>
        </p:spPr>
      </p:pic>
    </p:spTree>
    <p:extLst>
      <p:ext uri="{BB962C8B-B14F-4D97-AF65-F5344CB8AC3E}">
        <p14:creationId xmlns:p14="http://schemas.microsoft.com/office/powerpoint/2010/main" val="3628572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995CC-02E2-754F-85A9-C1C80B1510C7}"/>
              </a:ext>
            </a:extLst>
          </p:cNvPr>
          <p:cNvSpPr>
            <a:spLocks noGrp="1"/>
          </p:cNvSpPr>
          <p:nvPr>
            <p:ph type="title"/>
          </p:nvPr>
        </p:nvSpPr>
        <p:spPr>
          <a:xfrm>
            <a:off x="303321" y="-85375"/>
            <a:ext cx="10058400" cy="1371600"/>
          </a:xfrm>
        </p:spPr>
        <p:txBody>
          <a:bodyPr/>
          <a:lstStyle/>
          <a:p>
            <a:r>
              <a:rPr lang="en-US" dirty="0"/>
              <a:t>Courses</a:t>
            </a:r>
            <a:endParaRPr lang="en-IN" dirty="0"/>
          </a:p>
        </p:txBody>
      </p:sp>
      <p:pic>
        <p:nvPicPr>
          <p:cNvPr id="4" name="Picture 3">
            <a:extLst>
              <a:ext uri="{FF2B5EF4-FFF2-40B4-BE49-F238E27FC236}">
                <a16:creationId xmlns:a16="http://schemas.microsoft.com/office/drawing/2014/main" id="{FC1B6018-18BF-F6B7-9D27-A777DF58C9DA}"/>
              </a:ext>
            </a:extLst>
          </p:cNvPr>
          <p:cNvPicPr>
            <a:picLocks noChangeAspect="1"/>
          </p:cNvPicPr>
          <p:nvPr/>
        </p:nvPicPr>
        <p:blipFill>
          <a:blip r:embed="rId2"/>
          <a:stretch>
            <a:fillRect/>
          </a:stretch>
        </p:blipFill>
        <p:spPr>
          <a:xfrm>
            <a:off x="417251" y="852033"/>
            <a:ext cx="11354540" cy="6002006"/>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662754E-FCA6-C0EF-8865-BFEB6AE963AD}"/>
                  </a:ext>
                </a:extLst>
              </p14:cNvPr>
              <p14:cNvContentPartPr/>
              <p14:nvPr/>
            </p14:nvContentPartPr>
            <p14:xfrm>
              <a:off x="1322553" y="852033"/>
              <a:ext cx="3960" cy="3960"/>
            </p14:xfrm>
          </p:contentPart>
        </mc:Choice>
        <mc:Fallback>
          <p:pic>
            <p:nvPicPr>
              <p:cNvPr id="3" name="Ink 2">
                <a:extLst>
                  <a:ext uri="{FF2B5EF4-FFF2-40B4-BE49-F238E27FC236}">
                    <a16:creationId xmlns:a16="http://schemas.microsoft.com/office/drawing/2014/main" id="{C662754E-FCA6-C0EF-8865-BFEB6AE963AD}"/>
                  </a:ext>
                </a:extLst>
              </p:cNvPr>
              <p:cNvPicPr/>
              <p:nvPr/>
            </p:nvPicPr>
            <p:blipFill>
              <a:blip r:embed="rId4"/>
              <a:stretch>
                <a:fillRect/>
              </a:stretch>
            </p:blipFill>
            <p:spPr>
              <a:xfrm>
                <a:off x="1268553" y="744393"/>
                <a:ext cx="111600" cy="219600"/>
              </a:xfrm>
              <a:prstGeom prst="rect">
                <a:avLst/>
              </a:prstGeom>
            </p:spPr>
          </p:pic>
        </mc:Fallback>
      </mc:AlternateContent>
    </p:spTree>
    <p:extLst>
      <p:ext uri="{BB962C8B-B14F-4D97-AF65-F5344CB8AC3E}">
        <p14:creationId xmlns:p14="http://schemas.microsoft.com/office/powerpoint/2010/main" val="2952263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1D0C7-E2DF-81D7-5922-3CC87F888CD1}"/>
              </a:ext>
            </a:extLst>
          </p:cNvPr>
          <p:cNvSpPr>
            <a:spLocks noGrp="1"/>
          </p:cNvSpPr>
          <p:nvPr>
            <p:ph type="title"/>
          </p:nvPr>
        </p:nvSpPr>
        <p:spPr>
          <a:xfrm>
            <a:off x="294443" y="136567"/>
            <a:ext cx="10058400" cy="1371600"/>
          </a:xfrm>
        </p:spPr>
        <p:txBody>
          <a:bodyPr/>
          <a:lstStyle/>
          <a:p>
            <a:r>
              <a:rPr lang="en-US" dirty="0"/>
              <a:t>Teacher Details with Course</a:t>
            </a:r>
            <a:endParaRPr lang="en-IN" dirty="0"/>
          </a:p>
        </p:txBody>
      </p:sp>
      <p:pic>
        <p:nvPicPr>
          <p:cNvPr id="5" name="Picture 4">
            <a:extLst>
              <a:ext uri="{FF2B5EF4-FFF2-40B4-BE49-F238E27FC236}">
                <a16:creationId xmlns:a16="http://schemas.microsoft.com/office/drawing/2014/main" id="{0D169135-3342-13B8-8D20-923153022D78}"/>
              </a:ext>
            </a:extLst>
          </p:cNvPr>
          <p:cNvPicPr>
            <a:picLocks noChangeAspect="1"/>
          </p:cNvPicPr>
          <p:nvPr/>
        </p:nvPicPr>
        <p:blipFill>
          <a:blip r:embed="rId2"/>
          <a:stretch>
            <a:fillRect/>
          </a:stretch>
        </p:blipFill>
        <p:spPr>
          <a:xfrm>
            <a:off x="414291" y="1159573"/>
            <a:ext cx="11363417" cy="5561860"/>
          </a:xfrm>
          <a:prstGeom prst="rect">
            <a:avLst/>
          </a:prstGeom>
        </p:spPr>
      </p:pic>
    </p:spTree>
    <p:extLst>
      <p:ext uri="{BB962C8B-B14F-4D97-AF65-F5344CB8AC3E}">
        <p14:creationId xmlns:p14="http://schemas.microsoft.com/office/powerpoint/2010/main" val="4135467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77478-E00D-1AEC-E000-0E894D6ACE88}"/>
              </a:ext>
            </a:extLst>
          </p:cNvPr>
          <p:cNvSpPr>
            <a:spLocks noGrp="1"/>
          </p:cNvSpPr>
          <p:nvPr>
            <p:ph type="title"/>
          </p:nvPr>
        </p:nvSpPr>
        <p:spPr>
          <a:xfrm>
            <a:off x="356587" y="163200"/>
            <a:ext cx="10058400" cy="1371600"/>
          </a:xfrm>
        </p:spPr>
        <p:txBody>
          <a:bodyPr/>
          <a:lstStyle/>
          <a:p>
            <a:r>
              <a:rPr lang="en-US" dirty="0"/>
              <a:t>Student Schedule</a:t>
            </a:r>
            <a:endParaRPr lang="en-IN" dirty="0"/>
          </a:p>
        </p:txBody>
      </p:sp>
      <p:pic>
        <p:nvPicPr>
          <p:cNvPr id="4" name="Picture 3">
            <a:extLst>
              <a:ext uri="{FF2B5EF4-FFF2-40B4-BE49-F238E27FC236}">
                <a16:creationId xmlns:a16="http://schemas.microsoft.com/office/drawing/2014/main" id="{F4BC0B68-24D8-E70D-559B-26DF1D35580B}"/>
              </a:ext>
            </a:extLst>
          </p:cNvPr>
          <p:cNvPicPr>
            <a:picLocks noChangeAspect="1"/>
          </p:cNvPicPr>
          <p:nvPr/>
        </p:nvPicPr>
        <p:blipFill>
          <a:blip r:embed="rId2"/>
          <a:stretch>
            <a:fillRect/>
          </a:stretch>
        </p:blipFill>
        <p:spPr>
          <a:xfrm>
            <a:off x="195309" y="1118587"/>
            <a:ext cx="12192000" cy="5739413"/>
          </a:xfrm>
          <a:prstGeom prst="rect">
            <a:avLst/>
          </a:prstGeom>
        </p:spPr>
      </p:pic>
    </p:spTree>
    <p:extLst>
      <p:ext uri="{BB962C8B-B14F-4D97-AF65-F5344CB8AC3E}">
        <p14:creationId xmlns:p14="http://schemas.microsoft.com/office/powerpoint/2010/main" val="3922534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BB43E-F1F7-89D0-80CC-4857BD5AE968}"/>
              </a:ext>
            </a:extLst>
          </p:cNvPr>
          <p:cNvSpPr>
            <a:spLocks noGrp="1"/>
          </p:cNvSpPr>
          <p:nvPr>
            <p:ph type="title"/>
          </p:nvPr>
        </p:nvSpPr>
        <p:spPr>
          <a:xfrm>
            <a:off x="374341" y="198710"/>
            <a:ext cx="10058400" cy="1371600"/>
          </a:xfrm>
        </p:spPr>
        <p:txBody>
          <a:bodyPr/>
          <a:lstStyle/>
          <a:p>
            <a:r>
              <a:rPr lang="en-US" dirty="0"/>
              <a:t>Student Profile</a:t>
            </a:r>
            <a:endParaRPr lang="en-IN" dirty="0"/>
          </a:p>
        </p:txBody>
      </p:sp>
      <p:pic>
        <p:nvPicPr>
          <p:cNvPr id="5" name="Picture 4">
            <a:extLst>
              <a:ext uri="{FF2B5EF4-FFF2-40B4-BE49-F238E27FC236}">
                <a16:creationId xmlns:a16="http://schemas.microsoft.com/office/drawing/2014/main" id="{76A49751-3CA2-83C7-A31D-956628EC365D}"/>
              </a:ext>
            </a:extLst>
          </p:cNvPr>
          <p:cNvPicPr>
            <a:picLocks noChangeAspect="1"/>
          </p:cNvPicPr>
          <p:nvPr/>
        </p:nvPicPr>
        <p:blipFill>
          <a:blip r:embed="rId2"/>
          <a:stretch>
            <a:fillRect/>
          </a:stretch>
        </p:blipFill>
        <p:spPr>
          <a:xfrm>
            <a:off x="423170" y="1109708"/>
            <a:ext cx="11394489" cy="5251419"/>
          </a:xfrm>
          <a:prstGeom prst="rect">
            <a:avLst/>
          </a:prstGeom>
        </p:spPr>
      </p:pic>
    </p:spTree>
    <p:extLst>
      <p:ext uri="{BB962C8B-B14F-4D97-AF65-F5344CB8AC3E}">
        <p14:creationId xmlns:p14="http://schemas.microsoft.com/office/powerpoint/2010/main" val="2194133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4E0F3-5428-2701-01AD-36C62DC3458D}"/>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EA353EB5-BCB6-5CFE-EA3B-7F444F4CA4C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42052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6206E-5EF2-466E-8463-EADBFDDD4010}"/>
              </a:ext>
            </a:extLst>
          </p:cNvPr>
          <p:cNvSpPr>
            <a:spLocks noGrp="1"/>
          </p:cNvSpPr>
          <p:nvPr>
            <p:ph type="title"/>
          </p:nvPr>
        </p:nvSpPr>
        <p:spPr>
          <a:xfrm>
            <a:off x="559293" y="562707"/>
            <a:ext cx="11212497" cy="5926015"/>
          </a:xfrm>
        </p:spPr>
        <p:txBody>
          <a:bodyPr>
            <a:noAutofit/>
          </a:bodyPr>
          <a:lstStyle/>
          <a:p>
            <a:r>
              <a:rPr lang="en-US" sz="1600" spc="80" dirty="0">
                <a:solidFill>
                  <a:schemeClr val="tx1">
                    <a:lumMod val="95000"/>
                    <a:lumOff val="5000"/>
                  </a:schemeClr>
                </a:solidFill>
                <a:latin typeface="+mn-lt"/>
              </a:rPr>
              <a:t>The purpose of “Tutor Adda” app is to enroll student to particular course and </a:t>
            </a:r>
            <a:br>
              <a:rPr lang="en-US" sz="1600" spc="80" dirty="0">
                <a:solidFill>
                  <a:schemeClr val="tx1">
                    <a:lumMod val="95000"/>
                    <a:lumOff val="5000"/>
                  </a:schemeClr>
                </a:solidFill>
                <a:latin typeface="+mn-lt"/>
              </a:rPr>
            </a:br>
            <a:r>
              <a:rPr lang="en-US" sz="1600" spc="80" dirty="0">
                <a:solidFill>
                  <a:schemeClr val="tx1">
                    <a:lumMod val="95000"/>
                    <a:lumOff val="5000"/>
                  </a:schemeClr>
                </a:solidFill>
                <a:latin typeface="+mn-lt"/>
              </a:rPr>
              <a:t>assist teachers to manage their schedule.</a:t>
            </a:r>
            <a:br>
              <a:rPr lang="en-US" sz="1600" spc="80" dirty="0">
                <a:solidFill>
                  <a:schemeClr val="tx1">
                    <a:lumMod val="95000"/>
                    <a:lumOff val="5000"/>
                  </a:schemeClr>
                </a:solidFill>
                <a:latin typeface="+mn-lt"/>
              </a:rPr>
            </a:br>
            <a:r>
              <a:rPr lang="en-US" sz="1600" spc="80" dirty="0">
                <a:solidFill>
                  <a:schemeClr val="tx1">
                    <a:lumMod val="95000"/>
                    <a:lumOff val="5000"/>
                  </a:schemeClr>
                </a:solidFill>
                <a:latin typeface="+mn-lt"/>
              </a:rPr>
              <a:t>Student can Login on the website and able to Search the course according to </a:t>
            </a:r>
            <a:br>
              <a:rPr lang="en-US" sz="1600" spc="80" dirty="0">
                <a:solidFill>
                  <a:schemeClr val="tx1">
                    <a:lumMod val="95000"/>
                    <a:lumOff val="5000"/>
                  </a:schemeClr>
                </a:solidFill>
                <a:latin typeface="+mn-lt"/>
              </a:rPr>
            </a:br>
            <a:r>
              <a:rPr lang="en-US" sz="1600" spc="80" dirty="0">
                <a:solidFill>
                  <a:schemeClr val="tx1">
                    <a:lumMod val="95000"/>
                    <a:lumOff val="5000"/>
                  </a:schemeClr>
                </a:solidFill>
                <a:latin typeface="+mn-lt"/>
              </a:rPr>
              <a:t>it system will show the running batches.</a:t>
            </a:r>
            <a:br>
              <a:rPr lang="en-US" sz="1600" spc="80" dirty="0">
                <a:solidFill>
                  <a:schemeClr val="tx1">
                    <a:lumMod val="95000"/>
                    <a:lumOff val="5000"/>
                  </a:schemeClr>
                </a:solidFill>
                <a:latin typeface="+mn-lt"/>
              </a:rPr>
            </a:br>
            <a:r>
              <a:rPr lang="en-US" sz="1600" spc="80" dirty="0">
                <a:solidFill>
                  <a:schemeClr val="tx1">
                    <a:lumMod val="95000"/>
                    <a:lumOff val="5000"/>
                  </a:schemeClr>
                </a:solidFill>
                <a:latin typeface="+mn-lt"/>
              </a:rPr>
              <a:t>Tutors can launch new courses and system will show available time-slot </a:t>
            </a:r>
            <a:br>
              <a:rPr lang="en-US" sz="1600" spc="80" dirty="0">
                <a:solidFill>
                  <a:schemeClr val="tx1">
                    <a:lumMod val="95000"/>
                    <a:lumOff val="5000"/>
                  </a:schemeClr>
                </a:solidFill>
                <a:latin typeface="+mn-lt"/>
              </a:rPr>
            </a:br>
            <a:r>
              <a:rPr lang="en-US" sz="1600" spc="80" dirty="0">
                <a:solidFill>
                  <a:schemeClr val="tx1">
                    <a:lumMod val="95000"/>
                    <a:lumOff val="5000"/>
                  </a:schemeClr>
                </a:solidFill>
                <a:latin typeface="+mn-lt"/>
              </a:rPr>
              <a:t>based one teacher’s schedule and selected batch’s schedule. And finally </a:t>
            </a:r>
            <a:br>
              <a:rPr lang="en-US" sz="1600" spc="80" dirty="0">
                <a:solidFill>
                  <a:schemeClr val="tx1">
                    <a:lumMod val="95000"/>
                    <a:lumOff val="5000"/>
                  </a:schemeClr>
                </a:solidFill>
                <a:latin typeface="+mn-lt"/>
              </a:rPr>
            </a:br>
            <a:r>
              <a:rPr lang="en-US" sz="1600" spc="80" dirty="0">
                <a:solidFill>
                  <a:schemeClr val="tx1">
                    <a:lumMod val="95000"/>
                    <a:lumOff val="5000"/>
                  </a:schemeClr>
                </a:solidFill>
                <a:latin typeface="+mn-lt"/>
              </a:rPr>
              <a:t>teacher and students can see their respective schedule based on their </a:t>
            </a:r>
            <a:br>
              <a:rPr lang="en-US" sz="1600" spc="80" dirty="0">
                <a:solidFill>
                  <a:schemeClr val="tx1">
                    <a:lumMod val="95000"/>
                    <a:lumOff val="5000"/>
                  </a:schemeClr>
                </a:solidFill>
                <a:latin typeface="+mn-lt"/>
              </a:rPr>
            </a:br>
            <a:r>
              <a:rPr lang="en-US" sz="1600" spc="80" dirty="0">
                <a:solidFill>
                  <a:schemeClr val="tx1">
                    <a:lumMod val="95000"/>
                    <a:lumOff val="5000"/>
                  </a:schemeClr>
                </a:solidFill>
                <a:latin typeface="+mn-lt"/>
              </a:rPr>
              <a:t>selected courses</a:t>
            </a:r>
            <a:br>
              <a:rPr lang="en-IN" sz="1600" spc="80" dirty="0">
                <a:solidFill>
                  <a:schemeClr val="tx1">
                    <a:lumMod val="95000"/>
                    <a:lumOff val="5000"/>
                  </a:schemeClr>
                </a:solidFill>
                <a:latin typeface="+mn-lt"/>
              </a:rPr>
            </a:br>
            <a:r>
              <a:rPr lang="en-IN" sz="1600" spc="80" dirty="0">
                <a:solidFill>
                  <a:schemeClr val="tx1">
                    <a:lumMod val="95000"/>
                    <a:lumOff val="5000"/>
                  </a:schemeClr>
                </a:solidFill>
                <a:latin typeface="+mn-lt"/>
              </a:rPr>
              <a:t>Tutor’s Adda contains following core functions:</a:t>
            </a:r>
            <a:br>
              <a:rPr lang="en-IN" sz="1600" spc="80" dirty="0">
                <a:solidFill>
                  <a:schemeClr val="tx1">
                    <a:lumMod val="95000"/>
                    <a:lumOff val="5000"/>
                  </a:schemeClr>
                </a:solidFill>
                <a:latin typeface="+mn-lt"/>
              </a:rPr>
            </a:br>
            <a:br>
              <a:rPr lang="en-IN" sz="1600" spc="80" dirty="0">
                <a:solidFill>
                  <a:schemeClr val="tx1">
                    <a:lumMod val="95000"/>
                    <a:lumOff val="5000"/>
                  </a:schemeClr>
                </a:solidFill>
                <a:latin typeface="+mn-lt"/>
              </a:rPr>
            </a:br>
            <a:r>
              <a:rPr lang="en-IN" sz="1600" spc="80" dirty="0">
                <a:solidFill>
                  <a:schemeClr val="tx1">
                    <a:lumMod val="95000"/>
                    <a:lumOff val="5000"/>
                  </a:schemeClr>
                </a:solidFill>
                <a:latin typeface="+mn-lt"/>
              </a:rPr>
              <a:t>1) Landing page : It contains portal information with 3 login for admin, teacher, student.</a:t>
            </a:r>
            <a:br>
              <a:rPr lang="en-IN" sz="1600" spc="80" dirty="0">
                <a:solidFill>
                  <a:schemeClr val="tx1">
                    <a:lumMod val="95000"/>
                    <a:lumOff val="5000"/>
                  </a:schemeClr>
                </a:solidFill>
                <a:latin typeface="+mn-lt"/>
              </a:rPr>
            </a:br>
            <a:br>
              <a:rPr lang="en-IN" sz="1600" spc="80" dirty="0">
                <a:solidFill>
                  <a:schemeClr val="tx1">
                    <a:lumMod val="95000"/>
                    <a:lumOff val="5000"/>
                  </a:schemeClr>
                </a:solidFill>
                <a:latin typeface="+mn-lt"/>
              </a:rPr>
            </a:br>
            <a:r>
              <a:rPr lang="en-IN" sz="1600" spc="80" dirty="0">
                <a:solidFill>
                  <a:schemeClr val="tx1">
                    <a:lumMod val="95000"/>
                    <a:lumOff val="5000"/>
                  </a:schemeClr>
                </a:solidFill>
                <a:latin typeface="+mn-lt"/>
              </a:rPr>
              <a:t>2)Admin Dashboard </a:t>
            </a:r>
            <a:br>
              <a:rPr lang="en-IN" sz="1600" spc="80" dirty="0">
                <a:solidFill>
                  <a:schemeClr val="tx1">
                    <a:lumMod val="95000"/>
                    <a:lumOff val="5000"/>
                  </a:schemeClr>
                </a:solidFill>
                <a:latin typeface="+mn-lt"/>
              </a:rPr>
            </a:br>
            <a:br>
              <a:rPr lang="en-IN" sz="1600" spc="80" dirty="0">
                <a:solidFill>
                  <a:schemeClr val="tx1">
                    <a:lumMod val="95000"/>
                    <a:lumOff val="5000"/>
                  </a:schemeClr>
                </a:solidFill>
                <a:latin typeface="+mn-lt"/>
              </a:rPr>
            </a:br>
            <a:r>
              <a:rPr lang="en-IN" sz="1600" spc="80" dirty="0">
                <a:solidFill>
                  <a:schemeClr val="tx1">
                    <a:lumMod val="95000"/>
                    <a:lumOff val="5000"/>
                  </a:schemeClr>
                </a:solidFill>
                <a:latin typeface="+mn-lt"/>
              </a:rPr>
              <a:t>3)Teacher Dashboard</a:t>
            </a:r>
            <a:br>
              <a:rPr lang="en-IN" sz="1600" spc="80" dirty="0">
                <a:solidFill>
                  <a:schemeClr val="tx1">
                    <a:lumMod val="95000"/>
                    <a:lumOff val="5000"/>
                  </a:schemeClr>
                </a:solidFill>
                <a:latin typeface="+mn-lt"/>
              </a:rPr>
            </a:br>
            <a:br>
              <a:rPr lang="en-IN" sz="1600" spc="80" dirty="0">
                <a:solidFill>
                  <a:schemeClr val="tx1">
                    <a:lumMod val="95000"/>
                    <a:lumOff val="5000"/>
                  </a:schemeClr>
                </a:solidFill>
                <a:latin typeface="+mn-lt"/>
              </a:rPr>
            </a:br>
            <a:r>
              <a:rPr lang="en-IN" sz="1600" spc="80" dirty="0">
                <a:solidFill>
                  <a:schemeClr val="tx1">
                    <a:lumMod val="95000"/>
                    <a:lumOff val="5000"/>
                  </a:schemeClr>
                </a:solidFill>
                <a:latin typeface="+mn-lt"/>
              </a:rPr>
              <a:t>4)Student Dashboard</a:t>
            </a:r>
            <a:br>
              <a:rPr lang="en-IN" sz="1600" spc="80" dirty="0">
                <a:solidFill>
                  <a:schemeClr val="tx1">
                    <a:lumMod val="95000"/>
                    <a:lumOff val="5000"/>
                  </a:schemeClr>
                </a:solidFill>
                <a:latin typeface="+mn-lt"/>
              </a:rPr>
            </a:br>
            <a:br>
              <a:rPr lang="en-IN" sz="1600" spc="80" dirty="0">
                <a:solidFill>
                  <a:schemeClr val="tx1">
                    <a:lumMod val="95000"/>
                    <a:lumOff val="5000"/>
                  </a:schemeClr>
                </a:solidFill>
                <a:latin typeface="+mn-lt"/>
              </a:rPr>
            </a:br>
            <a:r>
              <a:rPr lang="en-IN" sz="1600" spc="80" dirty="0">
                <a:solidFill>
                  <a:schemeClr val="tx1">
                    <a:lumMod val="95000"/>
                    <a:lumOff val="5000"/>
                  </a:schemeClr>
                </a:solidFill>
                <a:latin typeface="+mn-lt"/>
              </a:rPr>
              <a:t>Below </a:t>
            </a:r>
            <a:r>
              <a:rPr lang="en-IN" sz="1600" spc="80" dirty="0" err="1">
                <a:solidFill>
                  <a:schemeClr val="tx1">
                    <a:lumMod val="95000"/>
                    <a:lumOff val="5000"/>
                  </a:schemeClr>
                </a:solidFill>
                <a:latin typeface="+mn-lt"/>
              </a:rPr>
              <a:t>usecase</a:t>
            </a:r>
            <a:r>
              <a:rPr lang="en-IN" sz="1600" spc="80" dirty="0">
                <a:solidFill>
                  <a:schemeClr val="tx1">
                    <a:lumMod val="95000"/>
                    <a:lumOff val="5000"/>
                  </a:schemeClr>
                </a:solidFill>
                <a:latin typeface="+mn-lt"/>
              </a:rPr>
              <a:t> shows the flow of the project and all sub-features of dashboards</a:t>
            </a:r>
            <a:br>
              <a:rPr lang="en-IN" sz="2400" dirty="0">
                <a:latin typeface="Times New Roman"/>
                <a:ea typeface="Calibri"/>
              </a:rPr>
            </a:br>
            <a:endParaRPr lang="en-IN" sz="2400" dirty="0"/>
          </a:p>
        </p:txBody>
      </p:sp>
    </p:spTree>
    <p:extLst>
      <p:ext uri="{BB962C8B-B14F-4D97-AF65-F5344CB8AC3E}">
        <p14:creationId xmlns:p14="http://schemas.microsoft.com/office/powerpoint/2010/main" val="3898923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C140-9E5C-93C5-CCC5-45B5A5AA8748}"/>
              </a:ext>
            </a:extLst>
          </p:cNvPr>
          <p:cNvSpPr>
            <a:spLocks noGrp="1"/>
          </p:cNvSpPr>
          <p:nvPr>
            <p:ph type="title"/>
          </p:nvPr>
        </p:nvSpPr>
        <p:spPr>
          <a:xfrm>
            <a:off x="409575" y="66674"/>
            <a:ext cx="10058400" cy="1371600"/>
          </a:xfrm>
        </p:spPr>
        <p:txBody>
          <a:bodyPr/>
          <a:lstStyle/>
          <a:p>
            <a:r>
              <a:rPr lang="en-US" dirty="0"/>
              <a:t>Feedback Form</a:t>
            </a:r>
            <a:endParaRPr lang="en-IN" dirty="0"/>
          </a:p>
        </p:txBody>
      </p:sp>
      <p:pic>
        <p:nvPicPr>
          <p:cNvPr id="4" name="Picture 3">
            <a:extLst>
              <a:ext uri="{FF2B5EF4-FFF2-40B4-BE49-F238E27FC236}">
                <a16:creationId xmlns:a16="http://schemas.microsoft.com/office/drawing/2014/main" id="{43AE0799-044D-C97D-C66F-720E4CD2842A}"/>
              </a:ext>
            </a:extLst>
          </p:cNvPr>
          <p:cNvPicPr>
            <a:picLocks noChangeAspect="1"/>
          </p:cNvPicPr>
          <p:nvPr/>
        </p:nvPicPr>
        <p:blipFill>
          <a:blip r:embed="rId2"/>
          <a:stretch>
            <a:fillRect/>
          </a:stretch>
        </p:blipFill>
        <p:spPr>
          <a:xfrm>
            <a:off x="409575" y="971549"/>
            <a:ext cx="11220450" cy="5419725"/>
          </a:xfrm>
          <a:prstGeom prst="rect">
            <a:avLst/>
          </a:prstGeom>
        </p:spPr>
      </p:pic>
    </p:spTree>
    <p:extLst>
      <p:ext uri="{BB962C8B-B14F-4D97-AF65-F5344CB8AC3E}">
        <p14:creationId xmlns:p14="http://schemas.microsoft.com/office/powerpoint/2010/main" val="1973747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3D100-4CFE-4278-91A5-3F0C2F582776}"/>
              </a:ext>
            </a:extLst>
          </p:cNvPr>
          <p:cNvSpPr>
            <a:spLocks noGrp="1"/>
          </p:cNvSpPr>
          <p:nvPr>
            <p:ph type="title"/>
          </p:nvPr>
        </p:nvSpPr>
        <p:spPr>
          <a:xfrm>
            <a:off x="1154723" y="2603279"/>
            <a:ext cx="10058400" cy="1371600"/>
          </a:xfrm>
        </p:spPr>
        <p:txBody>
          <a:bodyPr>
            <a:normAutofit/>
          </a:bodyPr>
          <a:lstStyle/>
          <a:p>
            <a:pPr algn="ctr"/>
            <a:r>
              <a:rPr lang="en-IN" sz="4800" b="1" dirty="0"/>
              <a:t>Thank You</a:t>
            </a:r>
          </a:p>
        </p:txBody>
      </p:sp>
    </p:spTree>
    <p:extLst>
      <p:ext uri="{BB962C8B-B14F-4D97-AF65-F5344CB8AC3E}">
        <p14:creationId xmlns:p14="http://schemas.microsoft.com/office/powerpoint/2010/main" val="2302829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83456B-8510-41F3-D4EE-F3A39292FE3F}"/>
              </a:ext>
            </a:extLst>
          </p:cNvPr>
          <p:cNvPicPr>
            <a:picLocks noChangeAspect="1"/>
          </p:cNvPicPr>
          <p:nvPr/>
        </p:nvPicPr>
        <p:blipFill>
          <a:blip r:embed="rId2"/>
          <a:stretch>
            <a:fillRect/>
          </a:stretch>
        </p:blipFill>
        <p:spPr>
          <a:xfrm>
            <a:off x="119062" y="190500"/>
            <a:ext cx="11953875" cy="6477000"/>
          </a:xfrm>
          <a:prstGeom prst="rect">
            <a:avLst/>
          </a:prstGeom>
        </p:spPr>
      </p:pic>
      <p:sp>
        <p:nvSpPr>
          <p:cNvPr id="2" name="Title 1">
            <a:extLst>
              <a:ext uri="{FF2B5EF4-FFF2-40B4-BE49-F238E27FC236}">
                <a16:creationId xmlns:a16="http://schemas.microsoft.com/office/drawing/2014/main" id="{52F3BB0B-8362-4BD6-AA12-FBAFFC8D3F26}"/>
              </a:ext>
            </a:extLst>
          </p:cNvPr>
          <p:cNvSpPr>
            <a:spLocks noGrp="1"/>
          </p:cNvSpPr>
          <p:nvPr>
            <p:ph type="title"/>
          </p:nvPr>
        </p:nvSpPr>
        <p:spPr>
          <a:xfrm>
            <a:off x="475070" y="381741"/>
            <a:ext cx="7461738" cy="507001"/>
          </a:xfrm>
        </p:spPr>
        <p:txBody>
          <a:bodyPr>
            <a:normAutofit/>
          </a:bodyPr>
          <a:lstStyle/>
          <a:p>
            <a:r>
              <a:rPr lang="en-IN" sz="1800" spc="80" dirty="0">
                <a:solidFill>
                  <a:schemeClr val="tx1">
                    <a:lumMod val="95000"/>
                    <a:lumOff val="5000"/>
                  </a:schemeClr>
                </a:solidFill>
                <a:latin typeface="+mn-lt"/>
              </a:rPr>
              <a:t>Use</a:t>
            </a:r>
            <a:r>
              <a:rPr lang="en-IN" sz="2800" b="1" dirty="0"/>
              <a:t> </a:t>
            </a:r>
            <a:r>
              <a:rPr lang="en-IN" sz="1800" spc="80" dirty="0">
                <a:solidFill>
                  <a:schemeClr val="tx1">
                    <a:lumMod val="95000"/>
                    <a:lumOff val="5000"/>
                  </a:schemeClr>
                </a:solidFill>
                <a:latin typeface="+mn-lt"/>
              </a:rPr>
              <a:t>Case Diagram</a:t>
            </a:r>
          </a:p>
        </p:txBody>
      </p:sp>
    </p:spTree>
    <p:extLst>
      <p:ext uri="{BB962C8B-B14F-4D97-AF65-F5344CB8AC3E}">
        <p14:creationId xmlns:p14="http://schemas.microsoft.com/office/powerpoint/2010/main" val="964286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9C233-3875-42CA-8548-5DF27E229D72}"/>
              </a:ext>
            </a:extLst>
          </p:cNvPr>
          <p:cNvSpPr>
            <a:spLocks noGrp="1"/>
          </p:cNvSpPr>
          <p:nvPr>
            <p:ph type="title"/>
          </p:nvPr>
        </p:nvSpPr>
        <p:spPr>
          <a:xfrm>
            <a:off x="244676" y="297219"/>
            <a:ext cx="10058400" cy="579537"/>
          </a:xfrm>
        </p:spPr>
        <p:txBody>
          <a:bodyPr>
            <a:normAutofit fontScale="90000"/>
          </a:bodyPr>
          <a:lstStyle/>
          <a:p>
            <a:r>
              <a:rPr lang="en-IN" dirty="0"/>
              <a:t>Website Landing Page	</a:t>
            </a:r>
          </a:p>
        </p:txBody>
      </p:sp>
      <p:pic>
        <p:nvPicPr>
          <p:cNvPr id="5" name="Picture 4">
            <a:extLst>
              <a:ext uri="{FF2B5EF4-FFF2-40B4-BE49-F238E27FC236}">
                <a16:creationId xmlns:a16="http://schemas.microsoft.com/office/drawing/2014/main" id="{9966D02E-D133-36E4-6778-F01D091716EE}"/>
              </a:ext>
            </a:extLst>
          </p:cNvPr>
          <p:cNvPicPr>
            <a:picLocks noChangeAspect="1"/>
          </p:cNvPicPr>
          <p:nvPr/>
        </p:nvPicPr>
        <p:blipFill>
          <a:blip r:embed="rId2"/>
          <a:stretch>
            <a:fillRect/>
          </a:stretch>
        </p:blipFill>
        <p:spPr>
          <a:xfrm>
            <a:off x="353157" y="876755"/>
            <a:ext cx="11485685" cy="5684025"/>
          </a:xfrm>
          <a:prstGeom prst="rect">
            <a:avLst/>
          </a:prstGeom>
        </p:spPr>
      </p:pic>
    </p:spTree>
    <p:extLst>
      <p:ext uri="{BB962C8B-B14F-4D97-AF65-F5344CB8AC3E}">
        <p14:creationId xmlns:p14="http://schemas.microsoft.com/office/powerpoint/2010/main" val="3139207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9BAF-1EFE-4B4F-843E-C1F4774AC47F}"/>
              </a:ext>
            </a:extLst>
          </p:cNvPr>
          <p:cNvSpPr>
            <a:spLocks noGrp="1"/>
          </p:cNvSpPr>
          <p:nvPr>
            <p:ph type="title"/>
          </p:nvPr>
        </p:nvSpPr>
        <p:spPr>
          <a:xfrm>
            <a:off x="817685" y="519502"/>
            <a:ext cx="8270631" cy="1019152"/>
          </a:xfrm>
        </p:spPr>
        <p:txBody>
          <a:bodyPr/>
          <a:lstStyle/>
          <a:p>
            <a:r>
              <a:rPr lang="en-IN" dirty="0"/>
              <a:t>Admin Dashboard</a:t>
            </a:r>
          </a:p>
        </p:txBody>
      </p:sp>
      <p:sp>
        <p:nvSpPr>
          <p:cNvPr id="5" name="TextBox 4">
            <a:extLst>
              <a:ext uri="{FF2B5EF4-FFF2-40B4-BE49-F238E27FC236}">
                <a16:creationId xmlns:a16="http://schemas.microsoft.com/office/drawing/2014/main" id="{4A1CE194-A79A-4245-B969-1D0161903736}"/>
              </a:ext>
            </a:extLst>
          </p:cNvPr>
          <p:cNvSpPr txBox="1"/>
          <p:nvPr/>
        </p:nvSpPr>
        <p:spPr>
          <a:xfrm>
            <a:off x="720969" y="1907930"/>
            <a:ext cx="3385039" cy="3100849"/>
          </a:xfrm>
          <a:prstGeom prst="rect">
            <a:avLst/>
          </a:prstGeom>
          <a:noFill/>
        </p:spPr>
        <p:txBody>
          <a:bodyPr wrap="square" rtlCol="0">
            <a:spAutoFit/>
          </a:bodyPr>
          <a:lstStyle/>
          <a:p>
            <a:pPr marL="342900" lvl="0" indent="-342900">
              <a:lnSpc>
                <a:spcPct val="114000"/>
              </a:lnSpc>
              <a:spcAft>
                <a:spcPts val="800"/>
              </a:spcAft>
              <a:buFont typeface="Times New Roman" panose="02020603050405020304" pitchFamily="18" charset="0"/>
              <a:buAutoNum type="arabicParenR"/>
            </a:pPr>
            <a:r>
              <a:rPr lang="en-US" sz="1800" b="1"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Admin Module:</a:t>
            </a:r>
            <a:endParaRPr lang="en-US" sz="1800" dirty="0">
              <a:effectLst/>
              <a:latin typeface="Calibri" panose="020F0502020204030204" pitchFamily="34" charset="0"/>
              <a:cs typeface="Mangal" panose="02040503050203030202" pitchFamily="18" charset="0"/>
            </a:endParaRPr>
          </a:p>
          <a:p>
            <a:pPr>
              <a:lnSpc>
                <a:spcPct val="114000"/>
              </a:lnSpc>
              <a:spcAft>
                <a:spcPts val="800"/>
              </a:spcAft>
            </a:pPr>
            <a:r>
              <a:rPr lang="en-US" sz="18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Admin module contains admin login/register page. After, login admin has dashboard containing options such like add/update Course. Admin Module has its own profile information with update option and logout option.</a:t>
            </a:r>
            <a:endParaRPr lang="en-US" sz="1800" dirty="0">
              <a:effectLst/>
              <a:latin typeface="Calibri" panose="020F0502020204030204" pitchFamily="34" charset="0"/>
              <a:cs typeface="Mangal" panose="02040503050203030202" pitchFamily="18" charset="0"/>
            </a:endParaRPr>
          </a:p>
          <a:p>
            <a:endParaRPr lang="en-IN" dirty="0"/>
          </a:p>
        </p:txBody>
      </p:sp>
      <p:pic>
        <p:nvPicPr>
          <p:cNvPr id="3" name="Picture 2">
            <a:extLst>
              <a:ext uri="{FF2B5EF4-FFF2-40B4-BE49-F238E27FC236}">
                <a16:creationId xmlns:a16="http://schemas.microsoft.com/office/drawing/2014/main" id="{397255DB-7C64-A0A3-B4CD-62E0BB7EBA84}"/>
              </a:ext>
            </a:extLst>
          </p:cNvPr>
          <p:cNvPicPr>
            <a:picLocks noChangeAspect="1"/>
          </p:cNvPicPr>
          <p:nvPr/>
        </p:nvPicPr>
        <p:blipFill>
          <a:blip r:embed="rId2"/>
          <a:stretch>
            <a:fillRect/>
          </a:stretch>
        </p:blipFill>
        <p:spPr>
          <a:xfrm>
            <a:off x="3821922" y="1325589"/>
            <a:ext cx="8118544" cy="4870865"/>
          </a:xfrm>
          <a:prstGeom prst="rect">
            <a:avLst/>
          </a:prstGeom>
        </p:spPr>
      </p:pic>
    </p:spTree>
    <p:extLst>
      <p:ext uri="{BB962C8B-B14F-4D97-AF65-F5344CB8AC3E}">
        <p14:creationId xmlns:p14="http://schemas.microsoft.com/office/powerpoint/2010/main" val="2882546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EC7F-5300-44F8-A2BB-78D811BBF04B}"/>
              </a:ext>
            </a:extLst>
          </p:cNvPr>
          <p:cNvSpPr>
            <a:spLocks noGrp="1"/>
          </p:cNvSpPr>
          <p:nvPr>
            <p:ph type="title"/>
          </p:nvPr>
        </p:nvSpPr>
        <p:spPr>
          <a:xfrm>
            <a:off x="1066800" y="642594"/>
            <a:ext cx="10058400" cy="1071906"/>
          </a:xfrm>
        </p:spPr>
        <p:txBody>
          <a:bodyPr/>
          <a:lstStyle/>
          <a:p>
            <a:r>
              <a:rPr lang="en-IN" dirty="0"/>
              <a:t>Teacher Dashboard</a:t>
            </a:r>
          </a:p>
        </p:txBody>
      </p:sp>
      <p:sp>
        <p:nvSpPr>
          <p:cNvPr id="5" name="TextBox 4">
            <a:extLst>
              <a:ext uri="{FF2B5EF4-FFF2-40B4-BE49-F238E27FC236}">
                <a16:creationId xmlns:a16="http://schemas.microsoft.com/office/drawing/2014/main" id="{A5DEA623-825A-40BB-9A73-F30FE9BD1D08}"/>
              </a:ext>
            </a:extLst>
          </p:cNvPr>
          <p:cNvSpPr txBox="1"/>
          <p:nvPr/>
        </p:nvSpPr>
        <p:spPr>
          <a:xfrm>
            <a:off x="940777" y="1925515"/>
            <a:ext cx="3349869" cy="3100849"/>
          </a:xfrm>
          <a:prstGeom prst="rect">
            <a:avLst/>
          </a:prstGeom>
          <a:noFill/>
        </p:spPr>
        <p:txBody>
          <a:bodyPr wrap="square" rtlCol="0">
            <a:spAutoFit/>
          </a:bodyPr>
          <a:lstStyle/>
          <a:p>
            <a:pPr marL="342900" lvl="0" indent="-342900">
              <a:lnSpc>
                <a:spcPct val="114000"/>
              </a:lnSpc>
              <a:spcAft>
                <a:spcPts val="800"/>
              </a:spcAft>
              <a:buFont typeface="Times New Roman" panose="02020603050405020304" pitchFamily="18" charset="0"/>
              <a:buAutoNum type="arabicParenR"/>
            </a:pPr>
            <a:r>
              <a:rPr lang="en-US" sz="1800" b="1"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Teacher</a:t>
            </a:r>
            <a:r>
              <a:rPr lang="en-US" sz="1800" b="1" dirty="0">
                <a:effectLst/>
                <a:latin typeface="Times New Roman" panose="02020603050405020304" pitchFamily="18" charset="0"/>
                <a:ea typeface="Calibri" panose="020F0502020204030204" pitchFamily="34" charset="0"/>
                <a:cs typeface="Mangal" panose="02040503050203030202" pitchFamily="18" charset="0"/>
              </a:rPr>
              <a:t> </a:t>
            </a:r>
            <a:r>
              <a:rPr lang="en-US" sz="1800" b="1"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Module</a:t>
            </a:r>
            <a:r>
              <a:rPr lang="en-US" sz="1800" b="1" dirty="0">
                <a:effectLst/>
                <a:latin typeface="Times New Roman" panose="02020603050405020304" pitchFamily="18" charset="0"/>
                <a:ea typeface="Calibri" panose="020F0502020204030204" pitchFamily="34" charset="0"/>
                <a:cs typeface="Mangal" panose="02040503050203030202" pitchFamily="18" charset="0"/>
              </a:rPr>
              <a:t>:</a:t>
            </a:r>
            <a:endParaRPr lang="en-US" sz="1800" dirty="0">
              <a:effectLst/>
              <a:latin typeface="Calibri" panose="020F0502020204030204" pitchFamily="34" charset="0"/>
              <a:cs typeface="Mangal" panose="02040503050203030202" pitchFamily="18" charset="0"/>
            </a:endParaRPr>
          </a:p>
          <a:p>
            <a:pPr marL="0">
              <a:lnSpc>
                <a:spcPct val="114000"/>
              </a:lnSpc>
              <a:spcAft>
                <a:spcPts val="8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Teacher module contains login/register page. After, login Teacher has dashboard containing options such like add/update Courses, profile information of Student with update option and logout.</a:t>
            </a:r>
            <a:endParaRPr lang="en-US" sz="1800" dirty="0">
              <a:effectLst/>
              <a:latin typeface="Calibri" panose="020F0502020204030204" pitchFamily="34" charset="0"/>
              <a:cs typeface="Mangal" panose="02040503050203030202" pitchFamily="18" charset="0"/>
            </a:endParaRPr>
          </a:p>
          <a:p>
            <a:endParaRPr lang="en-IN" dirty="0"/>
          </a:p>
        </p:txBody>
      </p:sp>
      <p:pic>
        <p:nvPicPr>
          <p:cNvPr id="6" name="Picture 5">
            <a:extLst>
              <a:ext uri="{FF2B5EF4-FFF2-40B4-BE49-F238E27FC236}">
                <a16:creationId xmlns:a16="http://schemas.microsoft.com/office/drawing/2014/main" id="{AC8657AE-C4F9-CE93-C61E-2BD431AD6FE0}"/>
              </a:ext>
            </a:extLst>
          </p:cNvPr>
          <p:cNvPicPr>
            <a:picLocks noChangeAspect="1"/>
          </p:cNvPicPr>
          <p:nvPr/>
        </p:nvPicPr>
        <p:blipFill>
          <a:blip r:embed="rId2"/>
          <a:stretch>
            <a:fillRect/>
          </a:stretch>
        </p:blipFill>
        <p:spPr>
          <a:xfrm>
            <a:off x="4228502" y="1464816"/>
            <a:ext cx="7623187" cy="4971495"/>
          </a:xfrm>
          <a:prstGeom prst="rect">
            <a:avLst/>
          </a:prstGeom>
        </p:spPr>
      </p:pic>
    </p:spTree>
    <p:extLst>
      <p:ext uri="{BB962C8B-B14F-4D97-AF65-F5344CB8AC3E}">
        <p14:creationId xmlns:p14="http://schemas.microsoft.com/office/powerpoint/2010/main" val="517676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ED0E0-DDAC-4D5E-9F47-14B9EE4D7394}"/>
              </a:ext>
            </a:extLst>
          </p:cNvPr>
          <p:cNvSpPr>
            <a:spLocks noGrp="1"/>
          </p:cNvSpPr>
          <p:nvPr>
            <p:ph type="title"/>
          </p:nvPr>
        </p:nvSpPr>
        <p:spPr>
          <a:xfrm>
            <a:off x="1066800" y="642594"/>
            <a:ext cx="10058400" cy="843306"/>
          </a:xfrm>
        </p:spPr>
        <p:txBody>
          <a:bodyPr/>
          <a:lstStyle/>
          <a:p>
            <a:r>
              <a:rPr lang="en-IN" dirty="0"/>
              <a:t>Student Dashboard</a:t>
            </a:r>
          </a:p>
        </p:txBody>
      </p:sp>
      <p:sp>
        <p:nvSpPr>
          <p:cNvPr id="5" name="TextBox 4">
            <a:extLst>
              <a:ext uri="{FF2B5EF4-FFF2-40B4-BE49-F238E27FC236}">
                <a16:creationId xmlns:a16="http://schemas.microsoft.com/office/drawing/2014/main" id="{BEDCF735-4211-4A06-9951-E72F44C532CB}"/>
              </a:ext>
            </a:extLst>
          </p:cNvPr>
          <p:cNvSpPr txBox="1"/>
          <p:nvPr/>
        </p:nvSpPr>
        <p:spPr>
          <a:xfrm>
            <a:off x="526543" y="1878575"/>
            <a:ext cx="3663462" cy="3100849"/>
          </a:xfrm>
          <a:prstGeom prst="rect">
            <a:avLst/>
          </a:prstGeom>
          <a:noFill/>
        </p:spPr>
        <p:txBody>
          <a:bodyPr wrap="square" rtlCol="0">
            <a:spAutoFit/>
          </a:bodyPr>
          <a:lstStyle/>
          <a:p>
            <a:pPr marL="342900" lvl="0" indent="-342900">
              <a:lnSpc>
                <a:spcPct val="114000"/>
              </a:lnSpc>
              <a:spcAft>
                <a:spcPts val="800"/>
              </a:spcAft>
              <a:buFont typeface="Times New Roman" panose="02020603050405020304" pitchFamily="18" charset="0"/>
              <a:buAutoNum type="arabicParenR"/>
            </a:pPr>
            <a:r>
              <a:rPr lang="en-IN" sz="1800" b="1"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Student</a:t>
            </a:r>
            <a:r>
              <a:rPr lang="en-IN" sz="1800" b="1" dirty="0">
                <a:effectLst/>
                <a:latin typeface="Times New Roman" panose="02020603050405020304" pitchFamily="18" charset="0"/>
                <a:ea typeface="Calibri" panose="020F0502020204030204" pitchFamily="34" charset="0"/>
                <a:cs typeface="Mangal" panose="02040503050203030202" pitchFamily="18" charset="0"/>
              </a:rPr>
              <a:t> </a:t>
            </a:r>
            <a:r>
              <a:rPr lang="en-IN" sz="1800" b="1"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Module</a:t>
            </a:r>
            <a:r>
              <a:rPr lang="en-IN" sz="1800" b="1" dirty="0">
                <a:effectLst/>
                <a:latin typeface="Times New Roman" panose="02020603050405020304" pitchFamily="18" charset="0"/>
                <a:ea typeface="Calibri" panose="020F0502020204030204" pitchFamily="34" charset="0"/>
                <a:cs typeface="Mangal" panose="02040503050203030202" pitchFamily="18" charset="0"/>
              </a:rPr>
              <a:t>:</a:t>
            </a:r>
            <a:endParaRPr lang="en-IN" sz="1800" dirty="0">
              <a:effectLst/>
              <a:latin typeface="Calibri" panose="020F0502020204030204" pitchFamily="34" charset="0"/>
              <a:cs typeface="Mangal" panose="02040503050203030202" pitchFamily="18" charset="0"/>
            </a:endParaRPr>
          </a:p>
          <a:p>
            <a:pPr>
              <a:lnSpc>
                <a:spcPct val="114000"/>
              </a:lnSpc>
              <a:spcAft>
                <a:spcPts val="8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Student module contains student login/register page. After, login Student has dashboard containing options such like </a:t>
            </a:r>
            <a:r>
              <a:rPr lang="en-IN" dirty="0">
                <a:latin typeface="Times New Roman" panose="02020603050405020304" pitchFamily="18" charset="0"/>
                <a:ea typeface="Calibri" panose="020F0502020204030204" pitchFamily="34" charset="0"/>
                <a:cs typeface="Mangal" panose="02040503050203030202" pitchFamily="18" charset="0"/>
              </a:rPr>
              <a:t>select the Course</a:t>
            </a:r>
            <a:r>
              <a:rPr lang="en-IN" sz="1800" dirty="0">
                <a:effectLst/>
                <a:latin typeface="Times New Roman" panose="02020603050405020304" pitchFamily="18" charset="0"/>
                <a:ea typeface="Calibri" panose="020F0502020204030204" pitchFamily="34" charset="0"/>
                <a:cs typeface="Mangal" panose="02040503050203030202" pitchFamily="18" charset="0"/>
              </a:rPr>
              <a:t>, profile information with update, view </a:t>
            </a:r>
            <a:r>
              <a:rPr lang="en-IN" dirty="0">
                <a:latin typeface="Times New Roman" panose="02020603050405020304" pitchFamily="18" charset="0"/>
                <a:ea typeface="Calibri" panose="020F0502020204030204" pitchFamily="34" charset="0"/>
                <a:cs typeface="Mangal" panose="02040503050203030202" pitchFamily="18" charset="0"/>
              </a:rPr>
              <a:t>Course with choose the course option</a:t>
            </a:r>
            <a:r>
              <a:rPr lang="en-IN" sz="1800" dirty="0">
                <a:effectLst/>
                <a:latin typeface="Times New Roman" panose="02020603050405020304" pitchFamily="18" charset="0"/>
                <a:ea typeface="Calibri" panose="020F0502020204030204" pitchFamily="34" charset="0"/>
                <a:cs typeface="Mangal" panose="02040503050203030202" pitchFamily="18" charset="0"/>
              </a:rPr>
              <a:t>, feedback, logout.</a:t>
            </a:r>
            <a:endParaRPr lang="en-IN" sz="1800" dirty="0">
              <a:effectLst/>
              <a:latin typeface="Calibri" panose="020F0502020204030204" pitchFamily="34" charset="0"/>
              <a:cs typeface="Mangal" panose="02040503050203030202" pitchFamily="18" charset="0"/>
            </a:endParaRPr>
          </a:p>
          <a:p>
            <a:endParaRPr lang="en-IN" dirty="0"/>
          </a:p>
        </p:txBody>
      </p:sp>
      <p:pic>
        <p:nvPicPr>
          <p:cNvPr id="3" name="Picture 2">
            <a:extLst>
              <a:ext uri="{FF2B5EF4-FFF2-40B4-BE49-F238E27FC236}">
                <a16:creationId xmlns:a16="http://schemas.microsoft.com/office/drawing/2014/main" id="{86994789-2F38-8375-DD2B-C23EB925957E}"/>
              </a:ext>
            </a:extLst>
          </p:cNvPr>
          <p:cNvPicPr>
            <a:picLocks noChangeAspect="1"/>
          </p:cNvPicPr>
          <p:nvPr/>
        </p:nvPicPr>
        <p:blipFill>
          <a:blip r:embed="rId2"/>
          <a:stretch>
            <a:fillRect/>
          </a:stretch>
        </p:blipFill>
        <p:spPr>
          <a:xfrm>
            <a:off x="4161053" y="1485900"/>
            <a:ext cx="7681888" cy="4497650"/>
          </a:xfrm>
          <a:prstGeom prst="rect">
            <a:avLst/>
          </a:prstGeom>
        </p:spPr>
      </p:pic>
    </p:spTree>
    <p:extLst>
      <p:ext uri="{BB962C8B-B14F-4D97-AF65-F5344CB8AC3E}">
        <p14:creationId xmlns:p14="http://schemas.microsoft.com/office/powerpoint/2010/main" val="2243378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D736-542F-E0F6-36AC-DBEF3D9F9DF9}"/>
              </a:ext>
            </a:extLst>
          </p:cNvPr>
          <p:cNvSpPr>
            <a:spLocks noGrp="1"/>
          </p:cNvSpPr>
          <p:nvPr>
            <p:ph type="title"/>
          </p:nvPr>
        </p:nvSpPr>
        <p:spPr>
          <a:xfrm>
            <a:off x="447675" y="309219"/>
            <a:ext cx="10058400" cy="1371600"/>
          </a:xfrm>
        </p:spPr>
        <p:txBody>
          <a:bodyPr/>
          <a:lstStyle/>
          <a:p>
            <a:r>
              <a:rPr lang="en-US" dirty="0"/>
              <a:t>Student Registration</a:t>
            </a:r>
            <a:endParaRPr lang="en-IN" dirty="0"/>
          </a:p>
        </p:txBody>
      </p:sp>
      <p:pic>
        <p:nvPicPr>
          <p:cNvPr id="7" name="Picture 6">
            <a:extLst>
              <a:ext uri="{FF2B5EF4-FFF2-40B4-BE49-F238E27FC236}">
                <a16:creationId xmlns:a16="http://schemas.microsoft.com/office/drawing/2014/main" id="{5B63D559-8A6E-D14A-482B-2F2224EAD2C1}"/>
              </a:ext>
            </a:extLst>
          </p:cNvPr>
          <p:cNvPicPr>
            <a:picLocks noChangeAspect="1"/>
          </p:cNvPicPr>
          <p:nvPr/>
        </p:nvPicPr>
        <p:blipFill>
          <a:blip r:embed="rId2"/>
          <a:stretch>
            <a:fillRect/>
          </a:stretch>
        </p:blipFill>
        <p:spPr>
          <a:xfrm>
            <a:off x="357187" y="1181101"/>
            <a:ext cx="11477625" cy="5600699"/>
          </a:xfrm>
          <a:prstGeom prst="rect">
            <a:avLst/>
          </a:prstGeom>
        </p:spPr>
      </p:pic>
    </p:spTree>
    <p:extLst>
      <p:ext uri="{BB962C8B-B14F-4D97-AF65-F5344CB8AC3E}">
        <p14:creationId xmlns:p14="http://schemas.microsoft.com/office/powerpoint/2010/main" val="1150831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C7E337-2166-666B-58F4-14EAD1B5DCBA}"/>
              </a:ext>
            </a:extLst>
          </p:cNvPr>
          <p:cNvPicPr>
            <a:picLocks noChangeAspect="1"/>
          </p:cNvPicPr>
          <p:nvPr/>
        </p:nvPicPr>
        <p:blipFill>
          <a:blip r:embed="rId2"/>
          <a:stretch>
            <a:fillRect/>
          </a:stretch>
        </p:blipFill>
        <p:spPr>
          <a:xfrm>
            <a:off x="-9087" y="159798"/>
            <a:ext cx="12192000" cy="6340334"/>
          </a:xfrm>
          <a:prstGeom prst="rect">
            <a:avLst/>
          </a:prstGeom>
        </p:spPr>
      </p:pic>
      <p:sp>
        <p:nvSpPr>
          <p:cNvPr id="2" name="Title 1">
            <a:extLst>
              <a:ext uri="{FF2B5EF4-FFF2-40B4-BE49-F238E27FC236}">
                <a16:creationId xmlns:a16="http://schemas.microsoft.com/office/drawing/2014/main" id="{D139F955-636B-BA66-C4D0-E6611A3388B7}"/>
              </a:ext>
            </a:extLst>
          </p:cNvPr>
          <p:cNvSpPr>
            <a:spLocks noGrp="1"/>
          </p:cNvSpPr>
          <p:nvPr>
            <p:ph type="title"/>
          </p:nvPr>
        </p:nvSpPr>
        <p:spPr>
          <a:xfrm>
            <a:off x="-9087" y="1697342"/>
            <a:ext cx="4260044" cy="1371600"/>
          </a:xfrm>
        </p:spPr>
        <p:txBody>
          <a:bodyPr/>
          <a:lstStyle/>
          <a:p>
            <a:r>
              <a:rPr lang="en-US" dirty="0"/>
              <a:t>Teacher Registration</a:t>
            </a:r>
            <a:endParaRPr lang="en-IN"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E37ACA1-4F45-3FAD-2FD2-0088A15DBEA7}"/>
                  </a:ext>
                </a:extLst>
              </p14:cNvPr>
              <p14:cNvContentPartPr/>
              <p14:nvPr/>
            </p14:nvContentPartPr>
            <p14:xfrm>
              <a:off x="4864593" y="256953"/>
              <a:ext cx="360" cy="360"/>
            </p14:xfrm>
          </p:contentPart>
        </mc:Choice>
        <mc:Fallback>
          <p:pic>
            <p:nvPicPr>
              <p:cNvPr id="3" name="Ink 2">
                <a:extLst>
                  <a:ext uri="{FF2B5EF4-FFF2-40B4-BE49-F238E27FC236}">
                    <a16:creationId xmlns:a16="http://schemas.microsoft.com/office/drawing/2014/main" id="{FE37ACA1-4F45-3FAD-2FD2-0088A15DBEA7}"/>
                  </a:ext>
                </a:extLst>
              </p:cNvPr>
              <p:cNvPicPr/>
              <p:nvPr/>
            </p:nvPicPr>
            <p:blipFill>
              <a:blip r:embed="rId4"/>
              <a:stretch>
                <a:fillRect/>
              </a:stretch>
            </p:blipFill>
            <p:spPr>
              <a:xfrm>
                <a:off x="4810593" y="148953"/>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10BB5B00-2EAE-36FC-7D8B-0093CCAE7512}"/>
                  </a:ext>
                </a:extLst>
              </p14:cNvPr>
              <p14:cNvContentPartPr/>
              <p14:nvPr/>
            </p14:nvContentPartPr>
            <p14:xfrm>
              <a:off x="-9087" y="869673"/>
              <a:ext cx="9360" cy="7200"/>
            </p14:xfrm>
          </p:contentPart>
        </mc:Choice>
        <mc:Fallback>
          <p:pic>
            <p:nvPicPr>
              <p:cNvPr id="6" name="Ink 5">
                <a:extLst>
                  <a:ext uri="{FF2B5EF4-FFF2-40B4-BE49-F238E27FC236}">
                    <a16:creationId xmlns:a16="http://schemas.microsoft.com/office/drawing/2014/main" id="{10BB5B00-2EAE-36FC-7D8B-0093CCAE7512}"/>
                  </a:ext>
                </a:extLst>
              </p:cNvPr>
              <p:cNvPicPr/>
              <p:nvPr/>
            </p:nvPicPr>
            <p:blipFill>
              <a:blip r:embed="rId6"/>
              <a:stretch>
                <a:fillRect/>
              </a:stretch>
            </p:blipFill>
            <p:spPr>
              <a:xfrm>
                <a:off x="-63087" y="762033"/>
                <a:ext cx="117000" cy="222840"/>
              </a:xfrm>
              <a:prstGeom prst="rect">
                <a:avLst/>
              </a:prstGeom>
            </p:spPr>
          </p:pic>
        </mc:Fallback>
      </mc:AlternateContent>
    </p:spTree>
    <p:extLst>
      <p:ext uri="{BB962C8B-B14F-4D97-AF65-F5344CB8AC3E}">
        <p14:creationId xmlns:p14="http://schemas.microsoft.com/office/powerpoint/2010/main" val="5372429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{891DA745-B7AF-49A1-BC1B-4ED843CB3C2A}tf56219246_win32</Template>
  <TotalTime>817</TotalTime>
  <Words>341</Words>
  <Application>Microsoft Office PowerPoint</Application>
  <PresentationFormat>Widescreen</PresentationFormat>
  <Paragraphs>33</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Avenir Next LT Pro</vt:lpstr>
      <vt:lpstr>Avenir Next LT Pro Light</vt:lpstr>
      <vt:lpstr>Calibri</vt:lpstr>
      <vt:lpstr>Garamond</vt:lpstr>
      <vt:lpstr>Times New Roman</vt:lpstr>
      <vt:lpstr>SavonVTI</vt:lpstr>
      <vt:lpstr>Tutor Adda</vt:lpstr>
      <vt:lpstr>The purpose of “Tutor Adda” app is to enroll student to particular course and  assist teachers to manage their schedule. Student can Login on the website and able to Search the course according to  it system will show the running batches. Tutors can launch new courses and system will show available time-slot  based one teacher’s schedule and selected batch’s schedule. And finally  teacher and students can see their respective schedule based on their  selected courses Tutor’s Adda contains following core functions:  1) Landing page : It contains portal information with 3 login for admin, teacher, student.  2)Admin Dashboard   3)Teacher Dashboard  4)Student Dashboard  Below usecase shows the flow of the project and all sub-features of dashboards </vt:lpstr>
      <vt:lpstr>Use Case Diagram</vt:lpstr>
      <vt:lpstr>Website Landing Page </vt:lpstr>
      <vt:lpstr>Admin Dashboard</vt:lpstr>
      <vt:lpstr>Teacher Dashboard</vt:lpstr>
      <vt:lpstr>Student Dashboard</vt:lpstr>
      <vt:lpstr>Student Registration</vt:lpstr>
      <vt:lpstr>Teacher Registration</vt:lpstr>
      <vt:lpstr>Course Launching Page</vt:lpstr>
      <vt:lpstr>Teacher Login</vt:lpstr>
      <vt:lpstr>Student Login</vt:lpstr>
      <vt:lpstr>Teacher Profile</vt:lpstr>
      <vt:lpstr>Course Launch Form</vt:lpstr>
      <vt:lpstr>Courses</vt:lpstr>
      <vt:lpstr>Teacher Details with Course</vt:lpstr>
      <vt:lpstr>Student Schedule</vt:lpstr>
      <vt:lpstr>Student Profile</vt:lpstr>
      <vt:lpstr>PowerPoint Presentation</vt:lpstr>
      <vt:lpstr>Feedback Form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E-Pariksha</dc:title>
  <dc:creator>TECV146</dc:creator>
  <cp:lastModifiedBy>snc22995@gmail.com</cp:lastModifiedBy>
  <cp:revision>17</cp:revision>
  <dcterms:created xsi:type="dcterms:W3CDTF">2022-04-02T16:52:41Z</dcterms:created>
  <dcterms:modified xsi:type="dcterms:W3CDTF">2022-09-24T19:53:03Z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